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56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9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070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936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716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77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732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6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1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08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48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82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0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80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08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20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9ACD1-89E1-4B24-B757-883818FC577C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A16B97-ACB3-4920-BC39-54BE70A1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88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CE295-FB34-65F1-32F7-42034F5AD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77" y="454437"/>
            <a:ext cx="9705531" cy="1489561"/>
          </a:xfrm>
        </p:spPr>
        <p:txBody>
          <a:bodyPr/>
          <a:lstStyle/>
          <a:p>
            <a:pPr marL="368300" marR="624205" algn="ctr">
              <a:lnSpc>
                <a:spcPct val="150000"/>
              </a:lnSpc>
              <a:spcBef>
                <a:spcPts val="405"/>
              </a:spcBef>
            </a:pPr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Проектно-исследовательская</a:t>
            </a:r>
            <a:r>
              <a:rPr lang="ru-RU" sz="3600" b="1" spc="-1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работа</a:t>
            </a:r>
            <a:b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тему «Сайт для экотуризма в России»</a:t>
            </a:r>
            <a:endParaRPr lang="ru-RU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841DB3-324F-BA97-4347-67661F2A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359684"/>
            <a:ext cx="8219766" cy="3382354"/>
          </a:xfrm>
        </p:spPr>
        <p:txBody>
          <a:bodyPr>
            <a:normAutofit fontScale="25000" lnSpcReduction="20000"/>
          </a:bodyPr>
          <a:lstStyle/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Обучающиеся</a:t>
            </a:r>
            <a:r>
              <a:rPr lang="ru-RU" sz="8000" b="1" spc="-4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10Б</a:t>
            </a:r>
            <a:r>
              <a:rPr lang="ru-RU" sz="8000" b="1" spc="-4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ГБОУ</a:t>
            </a:r>
            <a:r>
              <a:rPr lang="ru-RU" sz="8000" b="1" spc="-3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Школы</a:t>
            </a:r>
            <a:r>
              <a:rPr lang="ru-RU" sz="8000" b="1" spc="-4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№1748:</a:t>
            </a:r>
            <a:endParaRPr lang="ru-RU" sz="8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Смирнов Александр Денисович</a:t>
            </a: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Андрияшкин</a:t>
            </a:r>
            <a:r>
              <a:rPr lang="ru-RU" sz="8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Владимир Сергеевич</a:t>
            </a: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Мамонтов Ростислав Валерьевич</a:t>
            </a: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Руководитель</a:t>
            </a:r>
            <a:r>
              <a:rPr lang="ru-RU" sz="8000" b="1" spc="-7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</a:t>
            </a:r>
            <a:r>
              <a:rPr lang="ru-RU" sz="8000" b="1" spc="-6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8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Университета:</a:t>
            </a:r>
            <a:endParaRPr lang="ru-RU" sz="8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930" algn="r">
              <a:lnSpc>
                <a:spcPct val="150000"/>
              </a:lnSpc>
              <a:spcBef>
                <a:spcPts val="600"/>
              </a:spcBef>
              <a:tabLst>
                <a:tab pos="4314190" algn="l"/>
              </a:tabLst>
            </a:pPr>
            <a:r>
              <a:rPr lang="ru-RU" sz="8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Гришина Арина Александровна</a:t>
            </a:r>
          </a:p>
          <a:p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B1CC6-00F7-2FC3-33FE-022DB2FF075F}"/>
              </a:ext>
            </a:extLst>
          </p:cNvPr>
          <p:cNvSpPr txBox="1"/>
          <p:nvPr/>
        </p:nvSpPr>
        <p:spPr>
          <a:xfrm>
            <a:off x="4268566" y="6157724"/>
            <a:ext cx="1827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Москва 2025 г.</a:t>
            </a:r>
          </a:p>
        </p:txBody>
      </p:sp>
    </p:spTree>
    <p:extLst>
      <p:ext uri="{BB962C8B-B14F-4D97-AF65-F5344CB8AC3E}">
        <p14:creationId xmlns:p14="http://schemas.microsoft.com/office/powerpoint/2010/main" val="362570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E5382-BA65-198A-4707-40C87367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63" y="196645"/>
            <a:ext cx="8102872" cy="629265"/>
          </a:xfrm>
        </p:spPr>
        <p:txBody>
          <a:bodyPr>
            <a:no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дизайна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FA917-C7D2-701D-B29C-01AED57F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" y="825910"/>
            <a:ext cx="11972465" cy="5919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D6804-A387-B291-4641-3580391DA1D9}"/>
              </a:ext>
            </a:extLst>
          </p:cNvPr>
          <p:cNvSpPr txBox="1"/>
          <p:nvPr/>
        </p:nvSpPr>
        <p:spPr>
          <a:xfrm>
            <a:off x="2509684" y="825910"/>
            <a:ext cx="2249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6 — Карта</a:t>
            </a:r>
          </a:p>
        </p:txBody>
      </p:sp>
    </p:spTree>
    <p:extLst>
      <p:ext uri="{BB962C8B-B14F-4D97-AF65-F5344CB8AC3E}">
        <p14:creationId xmlns:p14="http://schemas.microsoft.com/office/powerpoint/2010/main" val="361274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CD28E-ED60-11E9-CF63-F6C0263D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18" y="196645"/>
            <a:ext cx="7857066" cy="1320800"/>
          </a:xfrm>
        </p:spPr>
        <p:txBody>
          <a:bodyPr>
            <a:no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Создание программного обеспечения и верстки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5AAD1-C788-508F-0375-2F8FBAA2F89B}"/>
              </a:ext>
            </a:extLst>
          </p:cNvPr>
          <p:cNvSpPr txBox="1"/>
          <p:nvPr/>
        </p:nvSpPr>
        <p:spPr>
          <a:xfrm>
            <a:off x="215218" y="1999225"/>
            <a:ext cx="45239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Среда разработки Visual Studio Code с использованием фреймворка </a:t>
            </a:r>
            <a:r>
              <a:rPr lang="ru-RU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FEFE9-27D2-E103-0205-98D5ACE3F8A7}"/>
              </a:ext>
            </a:extLst>
          </p:cNvPr>
          <p:cNvSpPr txBox="1"/>
          <p:nvPr/>
        </p:nvSpPr>
        <p:spPr>
          <a:xfrm>
            <a:off x="215218" y="2707111"/>
            <a:ext cx="5025376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Разнообразие языков программирования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Управление версиями 	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Расширяемость 	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Интеллектуальная помощь (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Blackbox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ChatGPT,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Tabnine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Mintlify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Writer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Kodezi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F44CE-F0ED-A5CD-9401-B5C65F69CD70}"/>
              </a:ext>
            </a:extLst>
          </p:cNvPr>
          <p:cNvSpPr txBox="1"/>
          <p:nvPr/>
        </p:nvSpPr>
        <p:spPr>
          <a:xfrm>
            <a:off x="5518355" y="1409291"/>
            <a:ext cx="610091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Фреймворк </a:t>
            </a:r>
            <a:r>
              <a:rPr lang="ru-RU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свободный фреймворк для веб-приложений на языке Python. С его помощью можно быстрее и проще реализовывать на Python сайты и приложения.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4523D-B268-3C33-ACC0-794FECBA655D}"/>
              </a:ext>
            </a:extLst>
          </p:cNvPr>
          <p:cNvSpPr txBox="1"/>
          <p:nvPr/>
        </p:nvSpPr>
        <p:spPr>
          <a:xfrm>
            <a:off x="5518355" y="3632639"/>
            <a:ext cx="6100916" cy="211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Верстка сайта и принципы строения каждой страницы:</a:t>
            </a:r>
          </a:p>
          <a:p>
            <a:pPr>
              <a:lnSpc>
                <a:spcPct val="150000"/>
              </a:lnSpc>
            </a:pPr>
            <a:r>
              <a:rPr lang="ru-RU" dirty="0"/>
              <a:t>Верстка —это соединение и расположение на странице документа разных элементов веб-сайта: текстовых блоков, изображений, таблиц, видео и т.д.</a:t>
            </a:r>
          </a:p>
        </p:txBody>
      </p:sp>
    </p:spTree>
    <p:extLst>
      <p:ext uri="{BB962C8B-B14F-4D97-AF65-F5344CB8AC3E}">
        <p14:creationId xmlns:p14="http://schemas.microsoft.com/office/powerpoint/2010/main" val="258083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17F05-6DB5-75AD-023B-0548F6C3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5" y="55181"/>
            <a:ext cx="5566150" cy="737419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Верстка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CD3DA1-8DEE-FEBA-0681-73B9F394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698090"/>
            <a:ext cx="10597945" cy="603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1EC32-2EA8-B8EB-D7F8-3F88340884DA}"/>
              </a:ext>
            </a:extLst>
          </p:cNvPr>
          <p:cNvSpPr txBox="1"/>
          <p:nvPr/>
        </p:nvSpPr>
        <p:spPr>
          <a:xfrm>
            <a:off x="5407127" y="792600"/>
            <a:ext cx="3254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7 — Шаблон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221566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3F956-398D-1F49-F242-EC4B34B5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5" y="78659"/>
            <a:ext cx="6657531" cy="727587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Базы данных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E0F0-2DBE-DD4B-CC05-69B4E7B7A18B}"/>
              </a:ext>
            </a:extLst>
          </p:cNvPr>
          <p:cNvSpPr txBox="1"/>
          <p:nvPr/>
        </p:nvSpPr>
        <p:spPr>
          <a:xfrm>
            <a:off x="116895" y="806246"/>
            <a:ext cx="11799802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База данных — набор информации, которая хранится упорядоченно в электронном виде; набор данных, который как-то структурирован. Базу данных нельзя назвать программой в полном смысле этого слова.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05322-82E0-BAE7-FCB1-AFFE85F50E10}"/>
              </a:ext>
            </a:extLst>
          </p:cNvPr>
          <p:cNvSpPr txBox="1"/>
          <p:nvPr/>
        </p:nvSpPr>
        <p:spPr>
          <a:xfrm>
            <a:off x="134521" y="1801628"/>
            <a:ext cx="819340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создания базы данных в </a:t>
            </a:r>
            <a:r>
              <a:rPr lang="ru-RU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нужно: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Создать аккаунт суперпользователя (админа)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Написать модели, определяющие нужную структуру БД.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Подготовить и выполнить миграции — «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makemigrations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и «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migrate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BE0F2-64AA-73B8-D709-52988C5B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09" y="3838874"/>
            <a:ext cx="9364382" cy="2257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1A127D-1EA9-0967-44E2-1322EE4C6092}"/>
              </a:ext>
            </a:extLst>
          </p:cNvPr>
          <p:cNvSpPr txBox="1"/>
          <p:nvPr/>
        </p:nvSpPr>
        <p:spPr>
          <a:xfrm>
            <a:off x="4403908" y="6242573"/>
            <a:ext cx="3579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8 — Создание модели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A4FB1-B84F-AC7E-4D60-4CC8160E6A4B}"/>
              </a:ext>
            </a:extLst>
          </p:cNvPr>
          <p:cNvSpPr txBox="1"/>
          <p:nvPr/>
        </p:nvSpPr>
        <p:spPr>
          <a:xfrm>
            <a:off x="7777317" y="1801628"/>
            <a:ext cx="413938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Регистрация модели (в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admin.py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.models import Info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admin.site.register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(Info)</a:t>
            </a:r>
          </a:p>
        </p:txBody>
      </p:sp>
    </p:spTree>
    <p:extLst>
      <p:ext uri="{BB962C8B-B14F-4D97-AF65-F5344CB8AC3E}">
        <p14:creationId xmlns:p14="http://schemas.microsoft.com/office/powerpoint/2010/main" val="377402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8106-10F5-03F7-6E09-3F37EDDC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" y="108154"/>
            <a:ext cx="6637867" cy="1740311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</a:t>
            </a:r>
            <a:b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 записей из б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азы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69E19-F20F-1E5E-9160-98680C61A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03" y="2049390"/>
            <a:ext cx="7673044" cy="10136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D83B30-5724-4335-5B62-BC09C643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08" y="3804477"/>
            <a:ext cx="8048794" cy="1746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9634A4-FB20-15AF-92AD-382B38F1890B}"/>
              </a:ext>
            </a:extLst>
          </p:cNvPr>
          <p:cNvSpPr txBox="1"/>
          <p:nvPr/>
        </p:nvSpPr>
        <p:spPr>
          <a:xfrm>
            <a:off x="2935766" y="3198920"/>
            <a:ext cx="555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9 — Использование модели на странице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7BB7E-E4F0-91EC-7EC2-5102FB2108AE}"/>
              </a:ext>
            </a:extLst>
          </p:cNvPr>
          <p:cNvSpPr txBox="1"/>
          <p:nvPr/>
        </p:nvSpPr>
        <p:spPr>
          <a:xfrm>
            <a:off x="4086864" y="5694692"/>
            <a:ext cx="3395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10 — Вывод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358181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94512-00C4-59DA-39BE-53DFBF2A8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0" y="216310"/>
            <a:ext cx="5959440" cy="1320800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и использование формы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C98E2-E28F-5E6D-30B1-A6046200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7212"/>
            <a:ext cx="12192000" cy="1981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53D5F-6086-34C7-5A91-55FB88D8C43B}"/>
              </a:ext>
            </a:extLst>
          </p:cNvPr>
          <p:cNvSpPr txBox="1"/>
          <p:nvPr/>
        </p:nvSpPr>
        <p:spPr>
          <a:xfrm>
            <a:off x="4783395" y="1589057"/>
            <a:ext cx="24433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написания и регистрации модели напишем форму по заданной модели.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38059-0B3C-9D6C-C67E-0CC532235A2F}"/>
              </a:ext>
            </a:extLst>
          </p:cNvPr>
          <p:cNvSpPr txBox="1"/>
          <p:nvPr/>
        </p:nvSpPr>
        <p:spPr>
          <a:xfrm>
            <a:off x="4259826" y="5223698"/>
            <a:ext cx="3672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11 — Структура формы</a:t>
            </a:r>
          </a:p>
        </p:txBody>
      </p:sp>
    </p:spTree>
    <p:extLst>
      <p:ext uri="{BB962C8B-B14F-4D97-AF65-F5344CB8AC3E}">
        <p14:creationId xmlns:p14="http://schemas.microsoft.com/office/powerpoint/2010/main" val="89132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78F40-A4A9-08DE-5C08-132AEA7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7" y="117987"/>
            <a:ext cx="8596668" cy="1320800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и использование формы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B1326-0634-2905-260B-FD1468E5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7" y="1252904"/>
            <a:ext cx="6916115" cy="499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2C2BC-B433-0769-D81E-D139A6653047}"/>
              </a:ext>
            </a:extLst>
          </p:cNvPr>
          <p:cNvSpPr txBox="1"/>
          <p:nvPr/>
        </p:nvSpPr>
        <p:spPr>
          <a:xfrm>
            <a:off x="1612188" y="6244701"/>
            <a:ext cx="4483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12 — Запись формы в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views.py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86436-4893-6862-1D25-60621B5D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05" y="2232876"/>
            <a:ext cx="4591691" cy="1743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4BEEB9-BEAE-BAA9-B773-30B2B75448EB}"/>
              </a:ext>
            </a:extLst>
          </p:cNvPr>
          <p:cNvSpPr txBox="1"/>
          <p:nvPr/>
        </p:nvSpPr>
        <p:spPr>
          <a:xfrm>
            <a:off x="7449049" y="4094181"/>
            <a:ext cx="4450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1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Запись формы в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views.py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B1983-712D-157F-FC3D-7A00FB23F818}"/>
              </a:ext>
            </a:extLst>
          </p:cNvPr>
          <p:cNvSpPr txBox="1"/>
          <p:nvPr/>
        </p:nvSpPr>
        <p:spPr>
          <a:xfrm>
            <a:off x="7378205" y="4612278"/>
            <a:ext cx="37027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Обязательно нужно использовать {%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csrf_token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%} для верной работы формы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5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DBDE-7297-44E0-6B2C-85ADEFFC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34233"/>
            <a:ext cx="6805014" cy="737419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AD282-797E-FCF0-B101-D3BF5D824A54}"/>
              </a:ext>
            </a:extLst>
          </p:cNvPr>
          <p:cNvSpPr txBox="1"/>
          <p:nvPr/>
        </p:nvSpPr>
        <p:spPr>
          <a:xfrm>
            <a:off x="7284612" y="571597"/>
            <a:ext cx="5025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Таблица 1. Функциональное тестирование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90DC135-672D-1FA2-0957-7FD6A39FB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98481"/>
              </p:ext>
            </p:extLst>
          </p:nvPr>
        </p:nvGraphicFramePr>
        <p:xfrm>
          <a:off x="108154" y="1011555"/>
          <a:ext cx="11975691" cy="5846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855">
                  <a:extLst>
                    <a:ext uri="{9D8B030D-6E8A-4147-A177-3AD203B41FA5}">
                      <a16:colId xmlns:a16="http://schemas.microsoft.com/office/drawing/2014/main" val="1838854589"/>
                    </a:ext>
                  </a:extLst>
                </a:gridCol>
                <a:gridCol w="2865926">
                  <a:extLst>
                    <a:ext uri="{9D8B030D-6E8A-4147-A177-3AD203B41FA5}">
                      <a16:colId xmlns:a16="http://schemas.microsoft.com/office/drawing/2014/main" val="258844824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4706201"/>
                    </a:ext>
                  </a:extLst>
                </a:gridCol>
                <a:gridCol w="2733367">
                  <a:extLst>
                    <a:ext uri="{9D8B030D-6E8A-4147-A177-3AD203B41FA5}">
                      <a16:colId xmlns:a16="http://schemas.microsoft.com/office/drawing/2014/main" val="2810185183"/>
                    </a:ext>
                  </a:extLst>
                </a:gridCol>
                <a:gridCol w="2448233">
                  <a:extLst>
                    <a:ext uri="{9D8B030D-6E8A-4147-A177-3AD203B41FA5}">
                      <a16:colId xmlns:a16="http://schemas.microsoft.com/office/drawing/2014/main" val="312764153"/>
                    </a:ext>
                  </a:extLst>
                </a:gridCol>
                <a:gridCol w="825910">
                  <a:extLst>
                    <a:ext uri="{9D8B030D-6E8A-4147-A177-3AD203B41FA5}">
                      <a16:colId xmlns:a16="http://schemas.microsoft.com/office/drawing/2014/main" val="3335503126"/>
                    </a:ext>
                  </a:extLst>
                </a:gridCol>
              </a:tblGrid>
              <a:tr h="2515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№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</a:p>
                  </a:txBody>
                  <a:tcPr marL="20836" marR="20836" marT="0" marB="0"/>
                </a:tc>
                <a:extLst>
                  <a:ext uri="{0D108BD9-81ED-4DB2-BD59-A6C34878D82A}">
                    <a16:rowId xmlns:a16="http://schemas.microsoft.com/office/drawing/2014/main" val="3015306777"/>
                  </a:ext>
                </a:extLst>
              </a:tr>
              <a:tr h="11248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Проверка работы передвижения пользователя по страницам с использованием ссылок.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Нажатие на текст в виде ссылки.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Перемещение на нужную страницу сайта.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Открытие ожидаемой страницы.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Работа верная</a:t>
                      </a:r>
                    </a:p>
                  </a:txBody>
                  <a:tcPr marL="20836" marR="20836" marT="0" marB="0"/>
                </a:tc>
                <a:extLst>
                  <a:ext uri="{0D108BD9-81ED-4DB2-BD59-A6C34878D82A}">
                    <a16:rowId xmlns:a16="http://schemas.microsoft.com/office/drawing/2014/main" val="910568624"/>
                  </a:ext>
                </a:extLst>
              </a:tr>
              <a:tr h="303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Проверка вывода (создания и добавления).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Создание, заполнение модели и выведение из базы данных.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Действия с моделью будут работать исправно.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Созданная модель отображает нужную информацию на сайте.</a:t>
                      </a:r>
                    </a:p>
                  </a:txBody>
                  <a:tcPr marL="20836" marR="208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Работа верная</a:t>
                      </a:r>
                    </a:p>
                  </a:txBody>
                  <a:tcPr marL="20836" marR="20836" marT="0" marB="0"/>
                </a:tc>
                <a:extLst>
                  <a:ext uri="{0D108BD9-81ED-4DB2-BD59-A6C34878D82A}">
                    <a16:rowId xmlns:a16="http://schemas.microsoft.com/office/drawing/2014/main" val="643534076"/>
                  </a:ext>
                </a:extLst>
              </a:tr>
              <a:tr h="303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Правильная работа заполнения формы, внешнее добавление записей в базу данных; пример: оставление отзыва.</a:t>
                      </a: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Создание, заполнение модели и выведение из базы данных. Создание формы </a:t>
                      </a:r>
                    </a:p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для заполнения.</a:t>
                      </a: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Действия с моделью будут работать исправно. При заполнении формы запись отправится в базу данных и затем отобразится на другой странице сайта.</a:t>
                      </a: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Форма заполнилась верно и отправилась в базу данных; Созданная модель отображает форму на сайте и отзыв человека.</a:t>
                      </a: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Работа верная</a:t>
                      </a: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320959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40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25C41-3FA4-C552-4684-DEC5D921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21" y="195307"/>
            <a:ext cx="6726356" cy="707923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ЧАСТЬ: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40F6-EEF9-F221-9D27-A478482A45B3}"/>
              </a:ext>
            </a:extLst>
          </p:cNvPr>
          <p:cNvSpPr txBox="1"/>
          <p:nvPr/>
        </p:nvSpPr>
        <p:spPr>
          <a:xfrm>
            <a:off x="282417" y="1055168"/>
            <a:ext cx="7615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Таблица 2. Оценочное тестирование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B71F7CD-F482-F5A4-CAC0-4734A845F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47997"/>
              </p:ext>
            </p:extLst>
          </p:nvPr>
        </p:nvGraphicFramePr>
        <p:xfrm>
          <a:off x="282415" y="1607216"/>
          <a:ext cx="7615608" cy="4184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0730">
                  <a:extLst>
                    <a:ext uri="{9D8B030D-6E8A-4147-A177-3AD203B41FA5}">
                      <a16:colId xmlns:a16="http://schemas.microsoft.com/office/drawing/2014/main" val="2527879394"/>
                    </a:ext>
                  </a:extLst>
                </a:gridCol>
                <a:gridCol w="1651891">
                  <a:extLst>
                    <a:ext uri="{9D8B030D-6E8A-4147-A177-3AD203B41FA5}">
                      <a16:colId xmlns:a16="http://schemas.microsoft.com/office/drawing/2014/main" val="485920548"/>
                    </a:ext>
                  </a:extLst>
                </a:gridCol>
                <a:gridCol w="1939127">
                  <a:extLst>
                    <a:ext uri="{9D8B030D-6E8A-4147-A177-3AD203B41FA5}">
                      <a16:colId xmlns:a16="http://schemas.microsoft.com/office/drawing/2014/main" val="246125517"/>
                    </a:ext>
                  </a:extLst>
                </a:gridCol>
                <a:gridCol w="1683860">
                  <a:extLst>
                    <a:ext uri="{9D8B030D-6E8A-4147-A177-3AD203B41FA5}">
                      <a16:colId xmlns:a16="http://schemas.microsoft.com/office/drawing/2014/main" val="2316358997"/>
                    </a:ext>
                  </a:extLst>
                </a:gridCol>
              </a:tblGrid>
              <a:tr h="6145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№ Пользователя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Удобство использования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Визуальный стиль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Эксплуатация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3177588098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«1»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9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1240241291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«2»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9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1087088846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«3»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6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4195849963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«4»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7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2933867729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«5»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9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348129570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«6»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9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1760675861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«7»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9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9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2680804242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«8»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7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10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9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333243956"/>
                  </a:ext>
                </a:extLst>
              </a:tr>
              <a:tr h="3402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«9»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9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10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200"/>
                        </a:spcAft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997571244"/>
                  </a:ext>
                </a:extLst>
              </a:tr>
              <a:tr h="249344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«10»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</a:t>
                      </a:r>
                      <a:endParaRPr lang="ru-RU" sz="1200" dirty="0">
                        <a:effectLst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10</a:t>
                      </a:r>
                      <a:endParaRPr lang="ru-RU" sz="1200" dirty="0">
                        <a:effectLst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7</a:t>
                      </a:r>
                      <a:endParaRPr lang="ru-RU" sz="1200" dirty="0">
                        <a:effectLst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3170371893"/>
                  </a:ext>
                </a:extLst>
              </a:tr>
              <a:tr h="257678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Средняя оценка: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tabLst>
                          <a:tab pos="160020" algn="l"/>
                        </a:tabLst>
                      </a:pPr>
                      <a:r>
                        <a:rPr lang="ru-RU" sz="1500">
                          <a:effectLst/>
                        </a:rPr>
                        <a:t>8,1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8,9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tabLst>
                          <a:tab pos="160020" algn="l"/>
                        </a:tabLst>
                      </a:pPr>
                      <a:r>
                        <a:rPr lang="ru-RU" sz="1500" dirty="0">
                          <a:effectLst/>
                        </a:rPr>
                        <a:t>7,4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080" marR="76080" marT="0" marB="0"/>
                </a:tc>
                <a:extLst>
                  <a:ext uri="{0D108BD9-81ED-4DB2-BD59-A6C34878D82A}">
                    <a16:rowId xmlns:a16="http://schemas.microsoft.com/office/drawing/2014/main" val="5103038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29C262-89FE-A320-95BB-AB60C056A179}"/>
              </a:ext>
            </a:extLst>
          </p:cNvPr>
          <p:cNvSpPr txBox="1"/>
          <p:nvPr/>
        </p:nvSpPr>
        <p:spPr>
          <a:xfrm>
            <a:off x="282416" y="6035500"/>
            <a:ext cx="7615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Итоговая оценка по всем баллам: 8,13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213B7-C39B-3D0F-3C7B-7444505CD9AB}"/>
              </a:ext>
            </a:extLst>
          </p:cNvPr>
          <p:cNvSpPr txBox="1"/>
          <p:nvPr/>
        </p:nvSpPr>
        <p:spPr>
          <a:xfrm>
            <a:off x="8080784" y="1400842"/>
            <a:ext cx="3828799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Комментарии и отзывы: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«Интересный, познавательный сайт»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«Выглядит красиво и лаконично, вызывает хороший эффект» 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«Только о половине всех мест что-то знаю, найду для себя что-нибудь новое»</a:t>
            </a:r>
          </a:p>
        </p:txBody>
      </p:sp>
    </p:spTree>
    <p:extLst>
      <p:ext uri="{BB962C8B-B14F-4D97-AF65-F5344CB8AC3E}">
        <p14:creationId xmlns:p14="http://schemas.microsoft.com/office/powerpoint/2010/main" val="32775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E011D-31BB-716B-52C8-581B33B0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24465"/>
            <a:ext cx="9468464" cy="648929"/>
          </a:xfrm>
        </p:spPr>
        <p:txBody>
          <a:bodyPr/>
          <a:lstStyle/>
          <a:p>
            <a:pPr algn="ctr"/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ЗАКЛЮЧЕНИЕ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3E2FB-CF47-BBB0-B23A-33D2E130A99A}"/>
              </a:ext>
            </a:extLst>
          </p:cNvPr>
          <p:cNvSpPr txBox="1"/>
          <p:nvPr/>
        </p:nvSpPr>
        <p:spPr>
          <a:xfrm>
            <a:off x="1118419" y="1336051"/>
            <a:ext cx="7280788" cy="4815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результате работы был создан сайт, поддерживающий функции перемещения между страницами, возможностью оставить отзыв или подробно ознакомится с достопримечательностями нашей страны и быть в курсе последних новостей связанных с сферой экотуризма. </a:t>
            </a:r>
          </a:p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Итоговый функционал доступный для пользователя: ознакомление с информацией о достопримечательностях России, их описанием с визуальными элементами; чтение новостей о развитии сферы экотуризма; возможность оставлять отзывы на сайте.</a:t>
            </a:r>
          </a:p>
        </p:txBody>
      </p:sp>
    </p:spTree>
    <p:extLst>
      <p:ext uri="{BB962C8B-B14F-4D97-AF65-F5344CB8AC3E}">
        <p14:creationId xmlns:p14="http://schemas.microsoft.com/office/powerpoint/2010/main" val="104501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4D16C5-C196-BBF0-EB32-8FD41D9D3FBB}"/>
              </a:ext>
            </a:extLst>
          </p:cNvPr>
          <p:cNvSpPr txBox="1"/>
          <p:nvPr/>
        </p:nvSpPr>
        <p:spPr>
          <a:xfrm>
            <a:off x="2252818" y="1353691"/>
            <a:ext cx="62115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ВВЕДЕНИЕ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1. Актуальность  работы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2. Цель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задачи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 ЧАСТЬ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Разработка структуры и дизайна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Создание программного обеспечения и верстки              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Основные разделы сайта и база данных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Тестирование и комментарии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ЗАКЛЮЧЕНИЕ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СПИСОК ИСПОЛЬЗОВАННЫХ ИСТОЧНИКОВ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402B-FC19-015F-0B77-27A4233792F3}"/>
              </a:ext>
            </a:extLst>
          </p:cNvPr>
          <p:cNvSpPr txBox="1"/>
          <p:nvPr/>
        </p:nvSpPr>
        <p:spPr>
          <a:xfrm>
            <a:off x="3834583" y="274144"/>
            <a:ext cx="3047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10721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C3D4A-3FB7-DF7C-8797-0C0ACD70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3" y="314632"/>
            <a:ext cx="8859956" cy="688258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СПИСОК ИСПОЛЬЗОВАННЫХ ИСТОЧНИКОВ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5073F-21D7-ABDB-5D25-BAE6410D2C5B}"/>
              </a:ext>
            </a:extLst>
          </p:cNvPr>
          <p:cNvSpPr txBox="1"/>
          <p:nvPr/>
        </p:nvSpPr>
        <p:spPr>
          <a:xfrm>
            <a:off x="1651273" y="1430026"/>
            <a:ext cx="6100916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Силин, П. А. "Проектирование и разработка веб-приложений." М.: Издательство, 2020.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Баранов, С. В. "Основы работы с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." М.: Издательство, 2021.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Степанов, И. А. "Методы тестирования программного обеспечения." М.: Издательство, 2017.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Шабанов, Д. Ю. "Дизайн пользовательского интерфейса." М.: Издательство, 2020.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Нейросеть 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GigaChat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BEC0C-982F-8DB8-DA2C-23E40B74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45" y="140070"/>
            <a:ext cx="6862916" cy="639097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ВВЕДЕНИЕ: Актуальность работы</a:t>
            </a:r>
            <a:endParaRPr lang="ru-RU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3D02E-9FE2-91A0-E796-C2F6FD5C0E70}"/>
              </a:ext>
            </a:extLst>
          </p:cNvPr>
          <p:cNvSpPr txBox="1"/>
          <p:nvPr/>
        </p:nvSpPr>
        <p:spPr>
          <a:xfrm>
            <a:off x="254546" y="918063"/>
            <a:ext cx="4759905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000" algn="just"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современном мире все больше людей стремятся проводить время на природе, наслаждаться её красотой и гармонией. Проект направлен на создание удобной онлайн-платформы, которая поможет пользователям находить информацию о природных достопримечательностях нашей страны, получать полезные советы по организации экологических туров.</a:t>
            </a:r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A5187298-72DA-10AE-8C5D-338D2625E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5680" y="918063"/>
            <a:ext cx="5721888" cy="53992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174F12-DF04-A052-3FF7-BBB28E5FC057}"/>
              </a:ext>
            </a:extLst>
          </p:cNvPr>
          <p:cNvSpPr txBox="1"/>
          <p:nvPr/>
        </p:nvSpPr>
        <p:spPr>
          <a:xfrm>
            <a:off x="539682" y="4845817"/>
            <a:ext cx="468124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 развития экотуризма по данным 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Росзаповедцентра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Ростуризма, Минприроды РФ изображена на рисунке 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25FDD7-7BA1-7D90-F593-1D879A35BD68}"/>
              </a:ext>
            </a:extLst>
          </p:cNvPr>
          <p:cNvSpPr txBox="1"/>
          <p:nvPr/>
        </p:nvSpPr>
        <p:spPr>
          <a:xfrm>
            <a:off x="5575680" y="6317303"/>
            <a:ext cx="5721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Рисунок 1 — Поток </a:t>
            </a:r>
            <a:r>
              <a:rPr lang="ru-RU" dirty="0" err="1"/>
              <a:t>экотуристов</a:t>
            </a:r>
            <a:r>
              <a:rPr lang="ru-RU" dirty="0"/>
              <a:t> (млн. чел) 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288330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EBB2-10B4-4990-A676-AC25689D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617" y="206477"/>
            <a:ext cx="5526821" cy="70792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ВВЕДЕНИЕ: Цель и задачи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DDC79-8FFC-5EA0-9CD7-1CC36EF9CD12}"/>
              </a:ext>
            </a:extLst>
          </p:cNvPr>
          <p:cNvSpPr txBox="1"/>
          <p:nvPr/>
        </p:nvSpPr>
        <p:spPr>
          <a:xfrm>
            <a:off x="553063" y="1313579"/>
            <a:ext cx="8079659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Цель: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Создать сайт, который будет предоставлять информацию об уникальных местах природы России и знакомить с новостями в сфере экотуризма.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F72BA-5ECB-7A28-C158-9B5C40FC1186}"/>
              </a:ext>
            </a:extLst>
          </p:cNvPr>
          <p:cNvSpPr txBox="1"/>
          <p:nvPr/>
        </p:nvSpPr>
        <p:spPr>
          <a:xfrm>
            <a:off x="553064" y="3351279"/>
            <a:ext cx="807965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Задачи работы: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структуру и дизайн сайта.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	Создать верстку веб-страниц, то есть подготовить Front-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	Разработать Back-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то есть провести работу с базами данных.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4)	Провести функциональное и оценочное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412909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85E17-A713-56EC-7BB2-53F03A9C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50" y="253137"/>
            <a:ext cx="6912077" cy="1169702"/>
          </a:xfrm>
        </p:spPr>
        <p:txBody>
          <a:bodyPr>
            <a:noAutofit/>
          </a:bodyPr>
          <a:lstStyle/>
          <a:p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sz="3600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ru-R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структуры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C2CCF5-1999-DD55-1995-EC21ED1C2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050" y="1850481"/>
            <a:ext cx="4321278" cy="2534494"/>
          </a:xfrm>
        </p:spPr>
        <p:txBody>
          <a:bodyPr>
            <a:noAutofit/>
          </a:bodyPr>
          <a:lstStyle/>
          <a:p>
            <a:pPr marL="0" lvl="1" indent="360000" algn="just" defTabSz="0">
              <a:lnSpc>
                <a:spcPct val="15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Популярные точки экотуризма (краткое и подробное описание) </a:t>
            </a:r>
          </a:p>
          <a:p>
            <a:pPr marL="0" lvl="1" indent="360000" algn="just" defTabSz="0">
              <a:lnSpc>
                <a:spcPct val="15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Новости </a:t>
            </a:r>
          </a:p>
          <a:p>
            <a:pPr marL="0" lvl="1" indent="360000" algn="just" defTabSz="0">
              <a:lnSpc>
                <a:spcPct val="15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Обновления </a:t>
            </a:r>
          </a:p>
          <a:p>
            <a:pPr marL="0" lvl="1" indent="360000" algn="just" defTabSz="0">
              <a:lnSpc>
                <a:spcPct val="15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Регистрация </a:t>
            </a:r>
          </a:p>
          <a:p>
            <a:pPr marL="0" lvl="1" indent="360000" algn="just" defTabSz="0">
              <a:lnSpc>
                <a:spcPct val="15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Поддержка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A34E7-CAA7-2961-9D59-A2FE553095AE}"/>
              </a:ext>
            </a:extLst>
          </p:cNvPr>
          <p:cNvSpPr txBox="1"/>
          <p:nvPr/>
        </p:nvSpPr>
        <p:spPr>
          <a:xfrm>
            <a:off x="290050" y="1559757"/>
            <a:ext cx="2010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Составляющие: 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DCEC-4CDC-BAC9-4FAA-59169D501F30}"/>
              </a:ext>
            </a:extLst>
          </p:cNvPr>
          <p:cNvSpPr txBox="1"/>
          <p:nvPr/>
        </p:nvSpPr>
        <p:spPr>
          <a:xfrm>
            <a:off x="290050" y="4812618"/>
            <a:ext cx="6277898" cy="155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Виды диаграмм:</a:t>
            </a:r>
          </a:p>
          <a:p>
            <a:pPr marL="285750" lvl="0" indent="-285750" algn="just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ER-диаграмма (схема «сущность-связь») </a:t>
            </a:r>
          </a:p>
          <a:p>
            <a:pPr marL="285750" lvl="0" indent="-285750" algn="just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Диаграмма состояний (описание поведения систем)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93F48-2EA3-53A2-9E11-728AFC5389FB}"/>
              </a:ext>
            </a:extLst>
          </p:cNvPr>
          <p:cNvSpPr txBox="1"/>
          <p:nvPr/>
        </p:nvSpPr>
        <p:spPr>
          <a:xfrm>
            <a:off x="4945480" y="5363165"/>
            <a:ext cx="7079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2 —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Концептуальная диаграмма компоновки страницами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06DCE-8437-BD25-1CDA-D2FFF3C5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28" y="1516958"/>
            <a:ext cx="7413379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AEFAD-4F48-4253-57A7-3AB93F5A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3" y="226140"/>
            <a:ext cx="4748980" cy="1327357"/>
          </a:xfrm>
        </p:spPr>
        <p:txBody>
          <a:bodyPr>
            <a:no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структуры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5EB9F0-18A9-2996-70E1-5767A14C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94" y="0"/>
            <a:ext cx="7394006" cy="6853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DE08F-5C73-1F94-9ED7-E61BC7D21ADC}"/>
              </a:ext>
            </a:extLst>
          </p:cNvPr>
          <p:cNvSpPr txBox="1"/>
          <p:nvPr/>
        </p:nvSpPr>
        <p:spPr>
          <a:xfrm>
            <a:off x="1131939" y="1627601"/>
            <a:ext cx="3114368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3 — Подробная схема с учетом типа содержания страницы или информации вывода из базы данных.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C94B0-02C1-7CCD-6AED-934CD8DF7EF7}"/>
              </a:ext>
            </a:extLst>
          </p:cNvPr>
          <p:cNvSpPr txBox="1"/>
          <p:nvPr/>
        </p:nvSpPr>
        <p:spPr>
          <a:xfrm>
            <a:off x="635335" y="3823090"/>
            <a:ext cx="4851065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Упрощенная версия диаграммы показывает все возможные перемещения пользователя по страницам и их связь между собой, а подробная учитывает тип информации или содержание, а также информацию вывода из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57214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2E505-E1FB-7DA4-2F2D-7DAA6787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85" y="206477"/>
            <a:ext cx="4238795" cy="1320800"/>
          </a:xfrm>
        </p:spPr>
        <p:txBody>
          <a:bodyPr/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дизайна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C7EF9-81ED-0E8D-6DF5-0250E8F9ADAF}"/>
              </a:ext>
            </a:extLst>
          </p:cNvPr>
          <p:cNvSpPr txBox="1"/>
          <p:nvPr/>
        </p:nvSpPr>
        <p:spPr>
          <a:xfrm>
            <a:off x="205385" y="1944019"/>
            <a:ext cx="5279924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Выбор графического редактора </a:t>
            </a:r>
            <a:r>
              <a:rPr lang="ru-RU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Этот графический редактор был выбран в силу следующих основных характеристик: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Онлайн-доступ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Совместная работа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Интеграции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Библиотеки компонентов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64CD2-50BD-C94B-FA36-0C36619BED31}"/>
              </a:ext>
            </a:extLst>
          </p:cNvPr>
          <p:cNvSpPr txBox="1"/>
          <p:nvPr/>
        </p:nvSpPr>
        <p:spPr>
          <a:xfrm>
            <a:off x="5485309" y="789857"/>
            <a:ext cx="6255501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интерфейса по требованиям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 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UI:</a:t>
            </a: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 —</a:t>
            </a: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очное расположение объектов на странице, то есть по единому шаблону каждая страница имеет порядок или структуру.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—</a:t>
            </a: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Страницы сайта должны сочетать в себе основные цвета зеленых оттенков, гармонирующих с природой.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Картинки изображают пейзаж местности, о которой идет речь. Это можно увидеть на примере главной страницы и карты.</a:t>
            </a:r>
          </a:p>
        </p:txBody>
      </p:sp>
    </p:spTree>
    <p:extLst>
      <p:ext uri="{BB962C8B-B14F-4D97-AF65-F5344CB8AC3E}">
        <p14:creationId xmlns:p14="http://schemas.microsoft.com/office/powerpoint/2010/main" val="373052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52475-1AAC-1CCE-047C-522FB0FD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5" y="189900"/>
            <a:ext cx="8014382" cy="658762"/>
          </a:xfrm>
        </p:spPr>
        <p:txBody>
          <a:bodyPr>
            <a:no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дизайна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2B7AA-5ACB-DD48-DFF0-29BD5F15B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5" y="953729"/>
            <a:ext cx="10890878" cy="522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1505E-3EE8-F1D2-73AE-AEEC0415ABEB}"/>
              </a:ext>
            </a:extLst>
          </p:cNvPr>
          <p:cNvSpPr txBox="1"/>
          <p:nvPr/>
        </p:nvSpPr>
        <p:spPr>
          <a:xfrm>
            <a:off x="3905038" y="6267990"/>
            <a:ext cx="3569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4 — 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19265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B4AD7-86FE-5526-700B-B917A565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6" y="167148"/>
            <a:ext cx="8171699" cy="639097"/>
          </a:xfrm>
        </p:spPr>
        <p:txBody>
          <a:bodyPr>
            <a:noAutofit/>
          </a:bodyPr>
          <a:lstStyle/>
          <a:p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ОСНОВНАЯ</a:t>
            </a:r>
            <a:r>
              <a:rPr lang="ru-RU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ЧАСТЬ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дизайна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6AC04-B80E-8375-D420-DB665913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" y="796414"/>
            <a:ext cx="10524265" cy="591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BCBB6-44E7-FCD2-9F33-AD5076905488}"/>
              </a:ext>
            </a:extLst>
          </p:cNvPr>
          <p:cNvSpPr txBox="1"/>
          <p:nvPr/>
        </p:nvSpPr>
        <p:spPr>
          <a:xfrm>
            <a:off x="4251905" y="5914104"/>
            <a:ext cx="4011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Рисунок 5 — Пример страницы о месте или достопримечательности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63450497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</TotalTime>
  <Words>1194</Words>
  <Application>Microsoft Office PowerPoint</Application>
  <PresentationFormat>Широкоэкранный</PresentationFormat>
  <Paragraphs>194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Trebuchet MS</vt:lpstr>
      <vt:lpstr>Wingdings 3</vt:lpstr>
      <vt:lpstr>Аспект</vt:lpstr>
      <vt:lpstr>Проектно-исследовательская работа на тему «Сайт для экотуризма в России»</vt:lpstr>
      <vt:lpstr>Презентация PowerPoint</vt:lpstr>
      <vt:lpstr>ВВЕДЕНИЕ: Актуальность работы</vt:lpstr>
      <vt:lpstr>ВВЕДЕНИЕ: Цель и задачи</vt:lpstr>
      <vt:lpstr>ОСНОВНАЯ ЧАСТЬ:  Разработка структуры</vt:lpstr>
      <vt:lpstr>ОСНОВНАЯ ЧАСТЬ:  Разработка структуры</vt:lpstr>
      <vt:lpstr>ОСНОВНАЯ ЧАСТЬ:  Разработка дизайна</vt:lpstr>
      <vt:lpstr>ОСНОВНАЯ ЧАСТЬ: Разработка дизайна</vt:lpstr>
      <vt:lpstr>ОСНОВНАЯ ЧАСТЬ: Разработка дизайна</vt:lpstr>
      <vt:lpstr>ОСНОВНАЯ ЧАСТЬ: Разработка дизайна</vt:lpstr>
      <vt:lpstr>ОСНОВНАЯ ЧАСТЬ: Создание программного обеспечения и верстки</vt:lpstr>
      <vt:lpstr>ОСНОВНАЯ ЧАСТЬ: Верстка</vt:lpstr>
      <vt:lpstr>ОСНОВНАЯ ЧАСТЬ: Базы данных</vt:lpstr>
      <vt:lpstr>ОСНОВНАЯ ЧАСТЬ:  Вывод записей из базы данных</vt:lpstr>
      <vt:lpstr>ОСНОВНАЯ ЧАСТЬ: Создание и использование формы</vt:lpstr>
      <vt:lpstr>ОСНОВНАЯ ЧАСТЬ: Создание и использование формы</vt:lpstr>
      <vt:lpstr>ОСНОВНАЯ ЧАСТЬ: Тестирование</vt:lpstr>
      <vt:lpstr>ОСНОВНАЯ ЧАСТЬ: Тестирование</vt:lpstr>
      <vt:lpstr>ЗАКЛЮЧЕНИЕ</vt:lpstr>
      <vt:lpstr>СПИСОК ИСПОЛЬЗОВАННЫХ ИСТОЧНИКОВ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Смирнов</dc:creator>
  <cp:lastModifiedBy>Александр Смирнов</cp:lastModifiedBy>
  <cp:revision>9</cp:revision>
  <dcterms:created xsi:type="dcterms:W3CDTF">2024-12-26T13:16:56Z</dcterms:created>
  <dcterms:modified xsi:type="dcterms:W3CDTF">2024-12-27T14:24:36Z</dcterms:modified>
</cp:coreProperties>
</file>